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65" r:id="rId5"/>
    <p:sldId id="259" r:id="rId6"/>
    <p:sldId id="274" r:id="rId7"/>
    <p:sldId id="260" r:id="rId8"/>
    <p:sldId id="261" r:id="rId9"/>
    <p:sldId id="271" r:id="rId10"/>
    <p:sldId id="262" r:id="rId11"/>
    <p:sldId id="272" r:id="rId12"/>
    <p:sldId id="263" r:id="rId13"/>
    <p:sldId id="275" r:id="rId14"/>
    <p:sldId id="277" r:id="rId15"/>
    <p:sldId id="276" r:id="rId16"/>
    <p:sldId id="267" r:id="rId17"/>
    <p:sldId id="269" r:id="rId18"/>
    <p:sldId id="278" r:id="rId19"/>
    <p:sldId id="273" r:id="rId20"/>
    <p:sldId id="27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A09388-8145-49BD-B6DB-391D353B7C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18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A09388-8145-49BD-B6DB-391D353B7CC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546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0" hangingPunct="0"/>
            <a:fld id="{A70564BA-36D6-4541-9CB0-2F992E6294F9}" type="slidenum">
              <a:rPr lang="en-US" sz="1200"/>
              <a:pPr algn="r" eaLnBrk="0" hangingPunct="0"/>
              <a:t>20</a:t>
            </a:fld>
            <a:endParaRPr lang="en-US" sz="120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688196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3581400"/>
            <a:ext cx="8153400" cy="1371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953000"/>
            <a:ext cx="81534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44FEB7-1AD5-46FA-834F-6BE9CFF48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AE06-6F29-40E7-8B69-D87B76B77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7982F-10ED-4414-965A-7E7ABD7C4B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4A40D-399F-43AF-971B-3DCAD56F2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9AE3D-BBFB-4AC7-A098-E5C3CD6C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3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9A27A-AEBA-427C-9E9D-E267A15AD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416BA-C882-4F57-83E4-F7AD89FF7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EFDE0-24C8-4C36-AA3F-EC19B54C0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6A1FF-6B38-497A-BD2C-820AC265B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12AD-3E77-4897-80DB-EA84B740B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7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ED3D9-507A-434A-B5BD-3D3C8FC7C2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524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2C4D74-2AFB-42A3-90E8-BEE3A2A3C0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738938" cy="1143000"/>
          </a:xfrm>
        </p:spPr>
        <p:txBody>
          <a:bodyPr/>
          <a:lstStyle/>
          <a:p>
            <a:r>
              <a:rPr lang="en-US" b="1" u="sng" dirty="0" smtClean="0"/>
              <a:t>Journal Entry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dirty="0" smtClean="0"/>
              <a:t>Using the periodic table, provide the shorthand (noble gas) configurations for magnesium and strontium.</a:t>
            </a:r>
          </a:p>
          <a:p>
            <a:pPr marL="0" indent="0">
              <a:buNone/>
            </a:pPr>
            <a:endParaRPr lang="en-US" sz="2800" dirty="0" smtClean="0"/>
          </a:p>
          <a:p>
            <a:pPr marL="457200" indent="-457200">
              <a:buAutoNum type="arabicPeriod" startAt="2"/>
            </a:pPr>
            <a:r>
              <a:rPr lang="en-US" sz="2800" dirty="0" smtClean="0"/>
              <a:t>Which atom would have a larger size?  Explain your selection.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41530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28173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Ionization Energy Trends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5029200"/>
          </a:xfrm>
        </p:spPr>
        <p:txBody>
          <a:bodyPr/>
          <a:lstStyle/>
          <a:p>
            <a:r>
              <a:rPr lang="en-US" i="1" dirty="0"/>
              <a:t>Among the main-group elements, ionization energies </a:t>
            </a:r>
            <a:r>
              <a:rPr lang="en-US" i="1" u="sng" dirty="0">
                <a:solidFill>
                  <a:srgbClr val="FF0000"/>
                </a:solidFill>
              </a:rPr>
              <a:t>generally decrease </a:t>
            </a:r>
            <a:r>
              <a:rPr lang="en-US" i="1" dirty="0"/>
              <a:t>down the groups.</a:t>
            </a:r>
            <a:r>
              <a:rPr lang="en-US" dirty="0"/>
              <a:t> </a:t>
            </a:r>
            <a:endParaRPr lang="en-US" dirty="0" smtClean="0"/>
          </a:p>
          <a:p>
            <a:endParaRPr lang="en-US" sz="1100" dirty="0"/>
          </a:p>
          <a:p>
            <a:pPr marL="685800" lvl="1" indent="-228600" eaLnBrk="0" hangingPunct="0">
              <a:buClr>
                <a:srgbClr val="FFCC00"/>
              </a:buClr>
              <a:buFontTx/>
              <a:buChar char="•"/>
            </a:pPr>
            <a:r>
              <a:rPr lang="en-US" sz="2400" dirty="0"/>
              <a:t>Electrons removed from atoms of each succeeding element in a group are in higher energy levels, farther from the nucleus</a:t>
            </a:r>
            <a:r>
              <a:rPr lang="en-US" sz="2400" dirty="0" smtClean="0"/>
              <a:t>. (Electrons held less tightly – shielding effect)</a:t>
            </a:r>
          </a:p>
          <a:p>
            <a:pPr marL="685800" lvl="1" indent="-228600" eaLnBrk="0" hangingPunct="0">
              <a:buClr>
                <a:srgbClr val="FFCC00"/>
              </a:buClr>
              <a:buFontTx/>
              <a:buChar char="•"/>
            </a:pPr>
            <a:endParaRPr lang="en-US" sz="1100" dirty="0" smtClean="0"/>
          </a:p>
          <a:p>
            <a:pPr marL="177800" indent="-177800" eaLnBrk="0" hangingPunct="0">
              <a:buClr>
                <a:srgbClr val="FFCC00"/>
              </a:buClr>
            </a:pPr>
            <a:r>
              <a:rPr lang="en-US" i="1" dirty="0">
                <a:solidFill>
                  <a:srgbClr val="FF0000"/>
                </a:solidFill>
              </a:rPr>
              <a:t>In general</a:t>
            </a:r>
            <a:r>
              <a:rPr lang="en-US" i="1" dirty="0"/>
              <a:t>, ionization energies of the main-group elements </a:t>
            </a:r>
            <a:r>
              <a:rPr lang="en-US" i="1" u="sng" dirty="0">
                <a:solidFill>
                  <a:srgbClr val="FF0000"/>
                </a:solidFill>
              </a:rPr>
              <a:t>increase</a:t>
            </a:r>
            <a:r>
              <a:rPr lang="en-US" i="1" dirty="0"/>
              <a:t> across each period.</a:t>
            </a:r>
            <a:r>
              <a:rPr lang="en-US" dirty="0"/>
              <a:t> </a:t>
            </a:r>
          </a:p>
          <a:p>
            <a:pPr marL="177800" indent="-177800" eaLnBrk="0" hangingPunct="0">
              <a:lnSpc>
                <a:spcPct val="30000"/>
              </a:lnSpc>
              <a:buClr>
                <a:srgbClr val="FFCC00"/>
              </a:buClr>
            </a:pPr>
            <a:endParaRPr lang="en-US" sz="1600" dirty="0"/>
          </a:p>
          <a:p>
            <a:pPr marL="685800" lvl="1" indent="-228600" eaLnBrk="0" hangingPunct="0">
              <a:buClr>
                <a:srgbClr val="FFCC00"/>
              </a:buClr>
              <a:buFontTx/>
              <a:buChar char="•"/>
            </a:pPr>
            <a:r>
              <a:rPr lang="en-US" sz="2400" dirty="0"/>
              <a:t>This increase is caused by increasing nuclear charge. </a:t>
            </a:r>
            <a:r>
              <a:rPr lang="en-US" sz="2400" dirty="0" smtClean="0"/>
              <a:t> A </a:t>
            </a:r>
            <a:r>
              <a:rPr lang="en-US" sz="2400" dirty="0"/>
              <a:t>higher charge more strongly attracts electrons in the same energy level.</a:t>
            </a:r>
          </a:p>
          <a:p>
            <a:pPr marL="285750" indent="-228600" eaLnBrk="0" hangingPunct="0">
              <a:buClr>
                <a:srgbClr val="FFCC00"/>
              </a:buClr>
            </a:pPr>
            <a:endParaRPr lang="en-US" sz="2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449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Ionization Energy Trends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4034" name="Picture 2" descr="http://chemwiki.ucdavis.edu/@api/deki/files/1194/Ionization_Energy_Trend_IK.png?size=bestfit&amp;width=650&amp;height=350&amp;revision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05000"/>
            <a:ext cx="7269911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67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574833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Its Your Turn!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Arrange the elements </a:t>
            </a:r>
            <a:r>
              <a:rPr lang="en-US" sz="2800" dirty="0">
                <a:solidFill>
                  <a:srgbClr val="FF0000"/>
                </a:solidFill>
              </a:rPr>
              <a:t>oxygen, fluorine, and sulfur </a:t>
            </a:r>
            <a:r>
              <a:rPr lang="en-US" sz="2800" dirty="0"/>
              <a:t>according to </a:t>
            </a:r>
            <a:r>
              <a:rPr lang="en-US" sz="2800" dirty="0" smtClean="0"/>
              <a:t>increasing i</a:t>
            </a:r>
            <a:r>
              <a:rPr lang="en-US" dirty="0" smtClean="0"/>
              <a:t>onization energy.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6204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Electron Affinity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Electron affinity</a:t>
            </a:r>
            <a:r>
              <a:rPr lang="en-US" sz="2800" dirty="0"/>
              <a:t> is defined as the change in energy (in kJ/mole) of a neutral atom (in the gaseous phase) when an </a:t>
            </a:r>
            <a:r>
              <a:rPr lang="en-US" sz="2800" b="1" dirty="0"/>
              <a:t>electron</a:t>
            </a:r>
            <a:r>
              <a:rPr lang="en-US" sz="2800" dirty="0"/>
              <a:t> is added to the atom to form a negative ion. In other words, the neutral atom's likelihood of gaining an </a:t>
            </a:r>
            <a:r>
              <a:rPr lang="en-US" sz="2800" b="1" dirty="0"/>
              <a:t>electron</a:t>
            </a:r>
            <a:r>
              <a:rPr lang="en-US" sz="2800" dirty="0" smtClean="0"/>
              <a:t>.</a:t>
            </a:r>
          </a:p>
          <a:p>
            <a:r>
              <a:rPr lang="en-US" sz="2800" dirty="0" smtClean="0"/>
              <a:t>Exothermic Process</a:t>
            </a:r>
          </a:p>
          <a:p>
            <a:pPr marL="0" indent="0">
              <a:buNone/>
            </a:pPr>
            <a:endParaRPr lang="en-US" sz="2800" dirty="0"/>
          </a:p>
          <a:p>
            <a:pPr marL="0" lvl="0" indent="0" algn="ctr">
              <a:buNone/>
            </a:pPr>
            <a:r>
              <a:rPr lang="en-US" sz="2800" dirty="0"/>
              <a:t>A  +  </a:t>
            </a:r>
            <a:r>
              <a:rPr lang="en-US" sz="2800" dirty="0" smtClean="0">
                <a:solidFill>
                  <a:srgbClr val="000000"/>
                </a:solidFill>
                <a:sym typeface="Wingdings" pitchFamily="2" charset="2"/>
              </a:rPr>
              <a:t>e</a:t>
            </a:r>
            <a:r>
              <a:rPr lang="en-US" sz="2800" baseline="30000" dirty="0" smtClean="0">
                <a:solidFill>
                  <a:srgbClr val="000000"/>
                </a:solidFill>
                <a:sym typeface="Wingdings" pitchFamily="2" charset="2"/>
              </a:rPr>
              <a:t>-</a:t>
            </a:r>
            <a:r>
              <a:rPr lang="en-US" sz="2800" dirty="0" smtClean="0"/>
              <a:t>  </a:t>
            </a:r>
            <a:r>
              <a:rPr lang="en-US" sz="2800" dirty="0">
                <a:sym typeface="Wingdings" pitchFamily="2" charset="2"/>
              </a:rPr>
              <a:t>  </a:t>
            </a:r>
            <a:r>
              <a:rPr lang="en-US" sz="2800" dirty="0" smtClean="0">
                <a:sym typeface="Wingdings" pitchFamily="2" charset="2"/>
              </a:rPr>
              <a:t>A</a:t>
            </a:r>
            <a:r>
              <a:rPr lang="en-US" sz="2800" baseline="30000" dirty="0" smtClean="0">
                <a:sym typeface="Wingdings" pitchFamily="2" charset="2"/>
              </a:rPr>
              <a:t>-</a:t>
            </a:r>
            <a:r>
              <a:rPr lang="en-US" sz="2800" dirty="0" smtClean="0">
                <a:sym typeface="Wingdings" pitchFamily="2" charset="2"/>
              </a:rPr>
              <a:t>  + </a:t>
            </a:r>
            <a:r>
              <a:rPr lang="en-US" sz="2800" dirty="0"/>
              <a:t>energy</a:t>
            </a:r>
          </a:p>
        </p:txBody>
      </p:sp>
    </p:spTree>
    <p:extLst>
      <p:ext uri="{BB962C8B-B14F-4D97-AF65-F5344CB8AC3E}">
        <p14:creationId xmlns:p14="http://schemas.microsoft.com/office/powerpoint/2010/main" val="30475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Electron Affinity Trends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Decreases as you go down a group because elements become slightly less attractive toward electrons----farther from the pull of protons.</a:t>
            </a:r>
          </a:p>
          <a:p>
            <a:endParaRPr lang="en-US" sz="2800" dirty="0"/>
          </a:p>
          <a:p>
            <a:r>
              <a:rPr lang="en-US" sz="2800" dirty="0" smtClean="0"/>
              <a:t>Increases as you go across a period because elements toward the right hand side of the periodic table release a great deal of energy when gaining electrons to become more stable.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079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Electron Affinity Trends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7108" name="Picture 4" descr="http://chemwiki.ucdavis.edu/@api/deki/files/1189/Electron_Affinity_Trend_IK.png?revision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741" y="2036884"/>
            <a:ext cx="7679873" cy="41353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613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457200"/>
            <a:ext cx="7543800" cy="6858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Electronegativity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648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60000"/>
              </a:lnSpc>
              <a:defRPr/>
            </a:pPr>
            <a:r>
              <a:rPr lang="en-US" sz="2800" u="sng" dirty="0" smtClean="0">
                <a:solidFill>
                  <a:srgbClr val="FF0000"/>
                </a:solidFill>
              </a:rPr>
              <a:t>Electronegativity </a:t>
            </a:r>
            <a:r>
              <a:rPr lang="en-US" sz="2800" dirty="0" smtClean="0"/>
              <a:t>– measures the ability of an atom to attract electrons from another atom.</a:t>
            </a:r>
          </a:p>
          <a:p>
            <a:pPr>
              <a:lnSpc>
                <a:spcPct val="160000"/>
              </a:lnSpc>
              <a:defRPr/>
            </a:pPr>
            <a:r>
              <a:rPr lang="en-US" sz="2800" dirty="0" smtClean="0"/>
              <a:t>It is electron affinity within a compound.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 smtClean="0"/>
              <a:t>Scale in which atom is assigned a number between 0 and 4.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 smtClean="0"/>
              <a:t>Higher the number, the stronger the attraction for electrons.</a:t>
            </a:r>
          </a:p>
          <a:p>
            <a:pPr>
              <a:defRPr/>
            </a:pPr>
            <a:endParaRPr lang="en-US" sz="1200" dirty="0" smtClean="0"/>
          </a:p>
          <a:p>
            <a:pPr>
              <a:defRPr/>
            </a:pPr>
            <a:r>
              <a:rPr lang="en-US" sz="2800" dirty="0" smtClean="0"/>
              <a:t>Atom with highest </a:t>
            </a:r>
            <a:r>
              <a:rPr lang="en-US" sz="2800" dirty="0" err="1" smtClean="0"/>
              <a:t>electronegativity</a:t>
            </a:r>
            <a:r>
              <a:rPr lang="en-US" sz="2800" dirty="0" smtClean="0"/>
              <a:t> is fluorine.  Fluorine’s value is 4.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5043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dirty="0" err="1" smtClean="0">
                <a:solidFill>
                  <a:srgbClr val="FF0000"/>
                </a:solidFill>
              </a:rPr>
              <a:t>Electronegativity</a:t>
            </a:r>
            <a:r>
              <a:rPr lang="en-US" sz="3600" b="1" dirty="0" smtClean="0">
                <a:solidFill>
                  <a:srgbClr val="FF0000"/>
                </a:solidFill>
              </a:rPr>
              <a:t> Trends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828800"/>
            <a:ext cx="8229600" cy="4648200"/>
          </a:xfrm>
        </p:spPr>
        <p:txBody>
          <a:bodyPr/>
          <a:lstStyle/>
          <a:p>
            <a:pPr>
              <a:defRPr/>
            </a:pPr>
            <a:r>
              <a:rPr lang="en-US" sz="2800" u="sng" dirty="0" smtClean="0">
                <a:solidFill>
                  <a:srgbClr val="FF0000"/>
                </a:solidFill>
              </a:rPr>
              <a:t>Metals</a:t>
            </a:r>
            <a:r>
              <a:rPr lang="en-US" sz="2800" dirty="0" smtClean="0"/>
              <a:t> tend to have </a:t>
            </a:r>
            <a:r>
              <a:rPr lang="en-US" sz="2800" dirty="0" smtClean="0">
                <a:solidFill>
                  <a:srgbClr val="FF0000"/>
                </a:solidFill>
              </a:rPr>
              <a:t>low</a:t>
            </a:r>
            <a:r>
              <a:rPr lang="en-US" sz="2800" dirty="0" smtClean="0"/>
              <a:t> </a:t>
            </a:r>
            <a:r>
              <a:rPr lang="en-US" sz="2800" dirty="0" err="1" smtClean="0"/>
              <a:t>electronegativities</a:t>
            </a:r>
            <a:r>
              <a:rPr lang="en-US" sz="2800" dirty="0" smtClean="0"/>
              <a:t>; while </a:t>
            </a:r>
            <a:r>
              <a:rPr lang="en-US" sz="2800" u="sng" dirty="0" smtClean="0">
                <a:solidFill>
                  <a:srgbClr val="FF0000"/>
                </a:solidFill>
              </a:rPr>
              <a:t>nonmetals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tend to have </a:t>
            </a:r>
            <a:r>
              <a:rPr lang="en-US" sz="2800" dirty="0" smtClean="0">
                <a:solidFill>
                  <a:srgbClr val="FF0000"/>
                </a:solidFill>
              </a:rPr>
              <a:t>high</a:t>
            </a:r>
            <a:r>
              <a:rPr lang="en-US" sz="2800" dirty="0" smtClean="0"/>
              <a:t> </a:t>
            </a:r>
            <a:r>
              <a:rPr lang="en-US" sz="2800" dirty="0" err="1" smtClean="0"/>
              <a:t>electronegativities</a:t>
            </a:r>
            <a:r>
              <a:rPr lang="en-US" sz="2800" dirty="0" smtClean="0"/>
              <a:t>.</a:t>
            </a:r>
          </a:p>
          <a:p>
            <a:pPr>
              <a:defRPr/>
            </a:pPr>
            <a:endParaRPr lang="en-US" sz="1600" dirty="0" smtClean="0"/>
          </a:p>
          <a:p>
            <a:pPr>
              <a:defRPr/>
            </a:pPr>
            <a:r>
              <a:rPr lang="en-US" sz="2800" dirty="0" err="1" smtClean="0"/>
              <a:t>Electronegativities</a:t>
            </a:r>
            <a:r>
              <a:rPr lang="en-US" sz="2800" dirty="0" smtClean="0"/>
              <a:t> </a:t>
            </a:r>
            <a:r>
              <a:rPr lang="en-US" sz="2800" u="sng" dirty="0" smtClean="0">
                <a:solidFill>
                  <a:srgbClr val="FF0000"/>
                </a:solidFill>
              </a:rPr>
              <a:t>decrease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/>
              <a:t>as you go down a group because the valence electrons are increasingly far away from the attraction of the protons in the nucleus.  Less pull = Less desire to grab other electrons.</a:t>
            </a:r>
          </a:p>
          <a:p>
            <a:pPr>
              <a:defRPr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3795592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Electronegativity Trends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en-US" sz="1400" dirty="0"/>
          </a:p>
          <a:p>
            <a:pPr>
              <a:defRPr/>
            </a:pPr>
            <a:r>
              <a:rPr lang="en-US" sz="2800" dirty="0" err="1"/>
              <a:t>Electronegativities</a:t>
            </a:r>
            <a:r>
              <a:rPr lang="en-US" sz="2800" dirty="0"/>
              <a:t> generally </a:t>
            </a:r>
            <a:r>
              <a:rPr lang="en-US" sz="2800" u="sng" dirty="0">
                <a:solidFill>
                  <a:srgbClr val="FF0000"/>
                </a:solidFill>
              </a:rPr>
              <a:t>increase</a:t>
            </a:r>
            <a:r>
              <a:rPr lang="en-US" sz="2800" dirty="0"/>
              <a:t> as you go across a period </a:t>
            </a:r>
            <a:r>
              <a:rPr lang="en-US" sz="2800" b="1" u="sng" dirty="0"/>
              <a:t>until</a:t>
            </a:r>
            <a:r>
              <a:rPr lang="en-US" sz="2800" dirty="0"/>
              <a:t> you reach the noble gases because the number of protons in the nucleus increases. More protons in the nucleus means electrons are more strongly attracted to the nucleus.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438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Electronegativity Trends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5058" name="Picture 2" descr="http://wikillers.pbworks.com/f/1239212696/ElectronegativityTrend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35" y="2057400"/>
            <a:ext cx="7638988" cy="4419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40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152400"/>
            <a:ext cx="5900738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Periodic Trends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Certain patterns or trends concerning properties of atoms can be noticed in the periodic table</a:t>
            </a:r>
            <a:r>
              <a:rPr lang="en-US" dirty="0" smtClean="0"/>
              <a:t>.</a:t>
            </a:r>
          </a:p>
          <a:p>
            <a:endParaRPr lang="en-US" sz="1200" dirty="0" smtClean="0"/>
          </a:p>
          <a:p>
            <a:r>
              <a:rPr lang="en-US" dirty="0" smtClean="0"/>
              <a:t>These include melting point, density, hardness, and reactivity.</a:t>
            </a:r>
          </a:p>
          <a:p>
            <a:r>
              <a:rPr lang="en-US" dirty="0" smtClean="0"/>
              <a:t>Trends only apply to main group elements.</a:t>
            </a:r>
          </a:p>
          <a:p>
            <a:r>
              <a:rPr lang="en-US" dirty="0" smtClean="0"/>
              <a:t>Two factors determine the trends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1. Nuclear Charge----E=z</a:t>
            </a:r>
            <a:r>
              <a:rPr lang="en-US" baseline="30000" dirty="0" smtClean="0"/>
              <a:t>2</a:t>
            </a:r>
            <a:r>
              <a:rPr lang="en-US" dirty="0" smtClean="0"/>
              <a:t> (estimates the effect of 		    nuclear attraction for electrons----important across 	       	    periods)</a:t>
            </a:r>
          </a:p>
          <a:p>
            <a:pPr marL="0" indent="0">
              <a:buNone/>
            </a:pPr>
            <a:r>
              <a:rPr lang="en-US" baseline="30000" dirty="0"/>
              <a:t>	</a:t>
            </a:r>
            <a:r>
              <a:rPr lang="en-US" dirty="0" smtClean="0"/>
              <a:t>2.Distance valence electrons are from the nucleus 	    	   (important down a group)</a:t>
            </a:r>
          </a:p>
          <a:p>
            <a:pPr>
              <a:defRPr/>
            </a:pPr>
            <a:endParaRPr lang="en-US" sz="12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19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33375"/>
            <a:ext cx="9144000" cy="1114425"/>
          </a:xfrm>
        </p:spPr>
        <p:txBody>
          <a:bodyPr/>
          <a:lstStyle/>
          <a:p>
            <a:pPr algn="ctr" eaLnBrk="1" hangingPunct="1"/>
            <a:r>
              <a:rPr lang="en-US" sz="3600" b="1" dirty="0" smtClean="0">
                <a:solidFill>
                  <a:srgbClr val="FF0000"/>
                </a:solidFill>
              </a:rPr>
              <a:t>Outcome Sentences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50825" y="1676401"/>
            <a:ext cx="3816350" cy="3352799"/>
          </a:xfrm>
        </p:spPr>
        <p:txBody>
          <a:bodyPr/>
          <a:lstStyle/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b="1" dirty="0" smtClean="0"/>
              <a:t>After reflecting on today’s lesson, complete </a:t>
            </a:r>
            <a:r>
              <a:rPr lang="en-US" sz="2400" b="1" u="sng" dirty="0" smtClean="0">
                <a:solidFill>
                  <a:srgbClr val="FF0000"/>
                </a:solidFill>
              </a:rPr>
              <a:t>three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of the sentence starters in your chemistry journal entry for today.</a:t>
            </a:r>
          </a:p>
          <a:p>
            <a:pPr eaLnBrk="1" hangingPunct="1"/>
            <a:endParaRPr lang="en-US" sz="2400" dirty="0" smtClean="0"/>
          </a:p>
          <a:p>
            <a:pPr eaLnBrk="1" hangingPunct="1">
              <a:buFontTx/>
              <a:buNone/>
            </a:pPr>
            <a:endParaRPr lang="en-US" sz="2400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95738" y="1981200"/>
            <a:ext cx="4537075" cy="4572000"/>
          </a:xfrm>
        </p:spPr>
        <p:txBody>
          <a:bodyPr/>
          <a:lstStyle/>
          <a:p>
            <a:pPr eaLnBrk="1" hangingPunct="1"/>
            <a:r>
              <a:rPr lang="en-US" sz="2400" b="1" dirty="0" smtClean="0">
                <a:solidFill>
                  <a:srgbClr val="FF0000"/>
                </a:solidFill>
              </a:rPr>
              <a:t>Sentence Starters</a:t>
            </a:r>
          </a:p>
          <a:p>
            <a:pPr lvl="1" eaLnBrk="1" hangingPunct="1"/>
            <a:r>
              <a:rPr lang="en-US" sz="2000" b="1" dirty="0" smtClean="0"/>
              <a:t>I’ve learned…</a:t>
            </a:r>
          </a:p>
          <a:p>
            <a:pPr lvl="1" eaLnBrk="1" hangingPunct="1"/>
            <a:endParaRPr lang="en-US" sz="2000" b="1" dirty="0" smtClean="0"/>
          </a:p>
          <a:p>
            <a:pPr lvl="1" eaLnBrk="1" hangingPunct="1"/>
            <a:r>
              <a:rPr lang="en-US" sz="2000" b="1" dirty="0" smtClean="0"/>
              <a:t>I was surprised…</a:t>
            </a:r>
          </a:p>
          <a:p>
            <a:pPr lvl="1" eaLnBrk="1" hangingPunct="1"/>
            <a:endParaRPr lang="en-US" sz="2000" b="1" dirty="0" smtClean="0"/>
          </a:p>
          <a:p>
            <a:pPr lvl="1" eaLnBrk="1" hangingPunct="1"/>
            <a:r>
              <a:rPr lang="en-US" sz="2000" b="1" dirty="0" smtClean="0"/>
              <a:t>I’m beginning to wonder…</a:t>
            </a:r>
          </a:p>
          <a:p>
            <a:pPr lvl="1" eaLnBrk="1" hangingPunct="1"/>
            <a:endParaRPr lang="en-US" sz="2000" b="1" dirty="0" smtClean="0"/>
          </a:p>
          <a:p>
            <a:pPr lvl="1" eaLnBrk="1" hangingPunct="1"/>
            <a:r>
              <a:rPr lang="en-US" sz="2000" b="1" dirty="0" smtClean="0"/>
              <a:t>I would conclude…</a:t>
            </a:r>
          </a:p>
          <a:p>
            <a:pPr lvl="1" eaLnBrk="1" hangingPunct="1"/>
            <a:endParaRPr lang="en-US" sz="2000" b="1" dirty="0" smtClean="0"/>
          </a:p>
          <a:p>
            <a:pPr lvl="1" eaLnBrk="1" hangingPunct="1"/>
            <a:r>
              <a:rPr lang="en-US" sz="2000" b="1" dirty="0" smtClean="0"/>
              <a:t>I now realize that…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66273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Atom Size and Atomic Radii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00600"/>
          </a:xfrm>
        </p:spPr>
        <p:txBody>
          <a:bodyPr/>
          <a:lstStyle/>
          <a:p>
            <a:r>
              <a:rPr lang="en-US" dirty="0"/>
              <a:t>Atom size usually represented by atomic </a:t>
            </a:r>
            <a:r>
              <a:rPr lang="en-US" dirty="0" smtClean="0"/>
              <a:t>radii.</a:t>
            </a:r>
          </a:p>
          <a:p>
            <a:endParaRPr lang="en-US" sz="1200" dirty="0" smtClean="0"/>
          </a:p>
          <a:p>
            <a:r>
              <a:rPr lang="en-US" dirty="0" smtClean="0"/>
              <a:t>The </a:t>
            </a:r>
            <a:r>
              <a:rPr lang="en-US" dirty="0"/>
              <a:t>boundaries of an atom are fuzzy, and an atom’s radius can vary under different conditions. 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dirty="0" smtClean="0"/>
              <a:t>To </a:t>
            </a:r>
            <a:r>
              <a:rPr lang="en-US" dirty="0"/>
              <a:t>compare different atomic radii, they must be measured under specified conditions. </a:t>
            </a:r>
            <a:endParaRPr lang="en-US" dirty="0" smtClean="0"/>
          </a:p>
          <a:p>
            <a:endParaRPr lang="en-US" sz="1200" dirty="0" smtClean="0"/>
          </a:p>
          <a:p>
            <a:r>
              <a:rPr lang="en-US" b="1" u="sng" dirty="0" smtClean="0">
                <a:solidFill>
                  <a:srgbClr val="FF0000"/>
                </a:solidFill>
              </a:rPr>
              <a:t>Atomic </a:t>
            </a:r>
            <a:r>
              <a:rPr lang="en-US" b="1" u="sng" dirty="0">
                <a:solidFill>
                  <a:srgbClr val="FF0000"/>
                </a:solidFill>
              </a:rPr>
              <a:t>radius</a:t>
            </a:r>
            <a:r>
              <a:rPr lang="en-US" dirty="0"/>
              <a:t> may be defined as one-half the distance between the nuclei of identical atoms that are bonded together.</a:t>
            </a:r>
            <a:endParaRPr lang="en-US" b="1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5105400"/>
            <a:ext cx="19812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374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Atomic Radii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676400"/>
            <a:ext cx="6934200" cy="4800600"/>
          </a:xfrm>
        </p:spPr>
      </p:pic>
    </p:spTree>
    <p:extLst>
      <p:ext uri="{BB962C8B-B14F-4D97-AF65-F5344CB8AC3E}">
        <p14:creationId xmlns:p14="http://schemas.microsoft.com/office/powerpoint/2010/main" val="3679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28173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Atomic Radii Trends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sz="2800" dirty="0"/>
              <a:t>As you go down a </a:t>
            </a:r>
            <a:r>
              <a:rPr lang="en-US" sz="2800" u="sng" dirty="0">
                <a:solidFill>
                  <a:srgbClr val="FF0000"/>
                </a:solidFill>
              </a:rPr>
              <a:t>group</a:t>
            </a:r>
            <a:r>
              <a:rPr lang="en-US" sz="2800" dirty="0"/>
              <a:t>, atomic </a:t>
            </a:r>
            <a:r>
              <a:rPr lang="en-US" sz="2800" dirty="0" smtClean="0"/>
              <a:t>radii </a:t>
            </a:r>
            <a:r>
              <a:rPr lang="en-US" sz="2800" dirty="0"/>
              <a:t>generally </a:t>
            </a:r>
            <a:r>
              <a:rPr lang="en-US" sz="2800" u="sng" dirty="0">
                <a:solidFill>
                  <a:srgbClr val="FF0000"/>
                </a:solidFill>
              </a:rPr>
              <a:t>increases</a:t>
            </a:r>
            <a:r>
              <a:rPr lang="en-US" sz="2800" dirty="0" smtClean="0"/>
              <a:t>.</a:t>
            </a:r>
          </a:p>
          <a:p>
            <a:pPr>
              <a:defRPr/>
            </a:pPr>
            <a:endParaRPr lang="en-US" sz="1000" dirty="0"/>
          </a:p>
          <a:p>
            <a:pPr lvl="1"/>
            <a:r>
              <a:rPr lang="en-US" sz="2400" dirty="0"/>
              <a:t>The trend to larger atoms down a group is caused by the increasing </a:t>
            </a:r>
            <a:r>
              <a:rPr lang="en-US" sz="2400" dirty="0" smtClean="0"/>
              <a:t>number of energy levels within the atom.</a:t>
            </a:r>
          </a:p>
          <a:p>
            <a:pPr lvl="1"/>
            <a:endParaRPr lang="en-US" sz="1000" dirty="0"/>
          </a:p>
          <a:p>
            <a:pPr>
              <a:defRPr/>
            </a:pPr>
            <a:r>
              <a:rPr lang="en-US" sz="2800" dirty="0"/>
              <a:t>As you go across a </a:t>
            </a:r>
            <a:r>
              <a:rPr lang="en-US" sz="2800" u="sng" dirty="0">
                <a:solidFill>
                  <a:srgbClr val="FF0000"/>
                </a:solidFill>
              </a:rPr>
              <a:t>period</a:t>
            </a:r>
            <a:r>
              <a:rPr lang="en-US" sz="2800" dirty="0"/>
              <a:t>, </a:t>
            </a:r>
            <a:r>
              <a:rPr lang="en-US" sz="2800" dirty="0" smtClean="0"/>
              <a:t>atomic radii </a:t>
            </a:r>
            <a:r>
              <a:rPr lang="en-US" sz="2800" dirty="0"/>
              <a:t>usually </a:t>
            </a:r>
            <a:r>
              <a:rPr lang="en-US" sz="2800" u="sng" dirty="0">
                <a:solidFill>
                  <a:srgbClr val="FF0000"/>
                </a:solidFill>
              </a:rPr>
              <a:t>decreases</a:t>
            </a:r>
            <a:r>
              <a:rPr lang="en-US" sz="2800" dirty="0" smtClean="0"/>
              <a:t>.</a:t>
            </a:r>
          </a:p>
          <a:p>
            <a:pPr>
              <a:defRPr/>
            </a:pPr>
            <a:endParaRPr lang="en-US" sz="1000" dirty="0" smtClean="0"/>
          </a:p>
          <a:p>
            <a:pPr lvl="1"/>
            <a:r>
              <a:rPr lang="en-US" sz="2400" dirty="0" smtClean="0"/>
              <a:t>The </a:t>
            </a:r>
            <a:r>
              <a:rPr lang="en-US" sz="2400" dirty="0"/>
              <a:t>trend to smaller atoms across a period is caused by the increasing positive charge of the nucleus, which attracts electrons toward the nucleus.</a:t>
            </a:r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1454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Atomic Radii Trends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6082" name="Picture 2" descr="http://chemwiki.ucdavis.edu/@api/deki/files/1187/Atomic_Radius_Trend_IK.png?size=bestfit&amp;width=650&amp;height=350&amp;revision=1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57633"/>
            <a:ext cx="7620000" cy="429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877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819400" y="152400"/>
            <a:ext cx="605313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What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FF0000"/>
                </a:solidFill>
              </a:rPr>
              <a:t>o You Think?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/>
              <a:t>Of the elements magnesium, Mg, chlorine, </a:t>
            </a:r>
            <a:r>
              <a:rPr lang="en-US" sz="4400" dirty="0" err="1"/>
              <a:t>Cl</a:t>
            </a:r>
            <a:r>
              <a:rPr lang="en-US" sz="4400" dirty="0"/>
              <a:t>, sodium, Na, and phosphorus, P, which has the largest atomic radius?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932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0800" y="152400"/>
            <a:ext cx="628173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Ionization Energy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724400"/>
          </a:xfrm>
        </p:spPr>
        <p:txBody>
          <a:bodyPr/>
          <a:lstStyle/>
          <a:p>
            <a:r>
              <a:rPr lang="en-US" dirty="0" smtClean="0"/>
              <a:t>Adding energy (endothermic) to an atom causes the atom to enter an excited state and the electron “jumps” to a higher energy orbital.</a:t>
            </a:r>
          </a:p>
          <a:p>
            <a:r>
              <a:rPr lang="en-US" dirty="0" smtClean="0"/>
              <a:t>If enough energy is added, the electron can actually be removed from the atom.</a:t>
            </a:r>
          </a:p>
          <a:p>
            <a:r>
              <a:rPr lang="en-US" dirty="0" smtClean="0"/>
              <a:t>In this case, the atom takes on a charge and is called an </a:t>
            </a:r>
            <a:r>
              <a:rPr lang="en-US" b="1" u="sng" dirty="0" smtClean="0">
                <a:solidFill>
                  <a:srgbClr val="FF0000"/>
                </a:solidFill>
              </a:rPr>
              <a:t>ion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			A  +  energy  </a:t>
            </a:r>
            <a:r>
              <a:rPr lang="en-US" dirty="0" smtClean="0">
                <a:sym typeface="Wingdings" pitchFamily="2" charset="2"/>
              </a:rPr>
              <a:t>  A</a:t>
            </a:r>
            <a:r>
              <a:rPr lang="en-US" baseline="30000" dirty="0" smtClean="0">
                <a:sym typeface="Wingdings" pitchFamily="2" charset="2"/>
              </a:rPr>
              <a:t>+</a:t>
            </a:r>
            <a:r>
              <a:rPr lang="en-US" dirty="0" smtClean="0">
                <a:sym typeface="Wingdings" pitchFamily="2" charset="2"/>
              </a:rPr>
              <a:t>  +  e</a:t>
            </a:r>
            <a:r>
              <a:rPr lang="en-US" baseline="30000" dirty="0" smtClean="0">
                <a:sym typeface="Wingdings" pitchFamily="2" charset="2"/>
              </a:rPr>
              <a:t>-</a:t>
            </a:r>
          </a:p>
          <a:p>
            <a:pPr marL="0" indent="0">
              <a:buNone/>
            </a:pPr>
            <a:endParaRPr lang="en-US" baseline="30000" dirty="0" smtClean="0">
              <a:sym typeface="Wingdings" pitchFamily="2" charset="2"/>
            </a:endParaRPr>
          </a:p>
          <a:p>
            <a:r>
              <a:rPr lang="en-US" dirty="0"/>
              <a:t>The energy required to remove </a:t>
            </a:r>
            <a:r>
              <a:rPr lang="en-US" dirty="0" smtClean="0"/>
              <a:t>an </a:t>
            </a:r>
            <a:r>
              <a:rPr lang="en-US" dirty="0"/>
              <a:t>electron from a neutral atom of an element is the </a:t>
            </a:r>
            <a:r>
              <a:rPr lang="en-US" b="1" dirty="0">
                <a:solidFill>
                  <a:srgbClr val="FF0000"/>
                </a:solidFill>
              </a:rPr>
              <a:t>ionization energy, </a:t>
            </a:r>
            <a:r>
              <a:rPr lang="en-US" b="1" i="1" dirty="0" smtClean="0">
                <a:solidFill>
                  <a:srgbClr val="FF0000"/>
                </a:solidFill>
              </a:rPr>
              <a:t>IE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Some elements have multiple ionization energies.</a:t>
            </a:r>
          </a:p>
          <a:p>
            <a:pPr marL="0" indent="0" algn="ctr">
              <a:buNone/>
            </a:pPr>
            <a:r>
              <a:rPr lang="en-US" dirty="0" smtClean="0"/>
              <a:t>A</a:t>
            </a:r>
            <a:r>
              <a:rPr lang="en-US" baseline="30000" dirty="0" smtClean="0"/>
              <a:t>+</a:t>
            </a:r>
            <a:r>
              <a:rPr lang="en-US" dirty="0" smtClean="0"/>
              <a:t>  </a:t>
            </a:r>
            <a:r>
              <a:rPr lang="en-US" dirty="0"/>
              <a:t>+  energy  </a:t>
            </a:r>
            <a:r>
              <a:rPr lang="en-US" dirty="0">
                <a:sym typeface="Wingdings" pitchFamily="2" charset="2"/>
              </a:rPr>
              <a:t>  </a:t>
            </a:r>
            <a:r>
              <a:rPr lang="en-US" dirty="0" smtClean="0">
                <a:sym typeface="Wingdings" pitchFamily="2" charset="2"/>
              </a:rPr>
              <a:t>A</a:t>
            </a:r>
            <a:r>
              <a:rPr lang="en-US" baseline="30000" dirty="0" smtClean="0">
                <a:sym typeface="Wingdings" pitchFamily="2" charset="2"/>
              </a:rPr>
              <a:t>2+</a:t>
            </a:r>
            <a:r>
              <a:rPr lang="en-US" dirty="0" smtClean="0">
                <a:sym typeface="Wingdings" pitchFamily="2" charset="2"/>
              </a:rPr>
              <a:t>  </a:t>
            </a:r>
            <a:r>
              <a:rPr lang="en-US" dirty="0">
                <a:sym typeface="Wingdings" pitchFamily="2" charset="2"/>
              </a:rPr>
              <a:t>+  </a:t>
            </a:r>
            <a:r>
              <a:rPr lang="en-US" dirty="0" smtClean="0">
                <a:sym typeface="Wingdings" pitchFamily="2" charset="2"/>
              </a:rPr>
              <a:t>e</a:t>
            </a:r>
            <a:r>
              <a:rPr lang="en-US" baseline="30000" dirty="0" smtClean="0">
                <a:sym typeface="Wingdings" pitchFamily="2" charset="2"/>
              </a:rPr>
              <a:t>-</a:t>
            </a:r>
            <a:endParaRPr lang="en-US" baseline="30000" dirty="0">
              <a:sym typeface="Wingdings" pitchFamily="2" charset="2"/>
            </a:endParaRP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72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Successive Ionization Energies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3010" name="Picture 2" descr="http://www.chemguide.co.uk/atoms/properties/mgies.GIF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526" y="4343400"/>
            <a:ext cx="4856074" cy="1996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1752600"/>
            <a:ext cx="89916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This big jump between two successive </a:t>
            </a:r>
            <a:r>
              <a:rPr lang="en-US" sz="2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ionization 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energies is typical of suddenly breaking </a:t>
            </a:r>
            <a:r>
              <a:rPr lang="en-US" sz="2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into 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an inner level. You can use this to work out which group of the Periodic Table an element is in from its successive </a:t>
            </a:r>
            <a:r>
              <a:rPr lang="en-US" sz="2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ionization 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energies.</a:t>
            </a:r>
          </a:p>
          <a:p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Magnesium (1s</a:t>
            </a:r>
            <a:r>
              <a:rPr lang="en-US" sz="24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2s</a:t>
            </a:r>
            <a:r>
              <a:rPr lang="en-US" sz="24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2p</a:t>
            </a:r>
            <a:r>
              <a:rPr lang="en-US" sz="24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6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3s</a:t>
            </a:r>
            <a:r>
              <a:rPr lang="en-US" sz="2400" baseline="30000" dirty="0">
                <a:solidFill>
                  <a:srgbClr val="000000"/>
                </a:solidFill>
                <a:latin typeface="Helvetica" panose="020B0604020202020204" pitchFamily="34" charset="0"/>
              </a:rPr>
              <a:t>2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) is in group 2 of the Periodic Table and has successive </a:t>
            </a:r>
            <a:r>
              <a:rPr lang="en-US" sz="2400" dirty="0" smtClean="0">
                <a:solidFill>
                  <a:srgbClr val="000000"/>
                </a:solidFill>
                <a:latin typeface="Helvetica" panose="020B0604020202020204" pitchFamily="34" charset="0"/>
              </a:rPr>
              <a:t>ionization </a:t>
            </a:r>
            <a:r>
              <a:rPr lang="en-US" sz="2400" dirty="0">
                <a:solidFill>
                  <a:srgbClr val="000000"/>
                </a:solidFill>
                <a:latin typeface="Helvetica" panose="020B0604020202020204" pitchFamily="34" charset="0"/>
              </a:rPr>
              <a:t>energies:</a:t>
            </a:r>
          </a:p>
        </p:txBody>
      </p:sp>
    </p:spTree>
    <p:extLst>
      <p:ext uri="{BB962C8B-B14F-4D97-AF65-F5344CB8AC3E}">
        <p14:creationId xmlns:p14="http://schemas.microsoft.com/office/powerpoint/2010/main" val="426188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P_SEDUC_PRT_Chemistry_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PPP_SEDUC_PRT_Chemistry_Class</Template>
  <TotalTime>825</TotalTime>
  <Words>749</Words>
  <Application>Microsoft Office PowerPoint</Application>
  <PresentationFormat>On-screen Show (4:3)</PresentationFormat>
  <Paragraphs>98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Helvetica</vt:lpstr>
      <vt:lpstr>Wingdings</vt:lpstr>
      <vt:lpstr>PPP_SEDUC_PRT_Chemistry_Class</vt:lpstr>
      <vt:lpstr>Journal Entry</vt:lpstr>
      <vt:lpstr>Periodic Trends</vt:lpstr>
      <vt:lpstr>Atom Size and Atomic Radii</vt:lpstr>
      <vt:lpstr>Atomic Radii</vt:lpstr>
      <vt:lpstr>Atomic Radii Trends</vt:lpstr>
      <vt:lpstr>Atomic Radii Trends</vt:lpstr>
      <vt:lpstr>What Do You Think?</vt:lpstr>
      <vt:lpstr>Ionization Energy</vt:lpstr>
      <vt:lpstr>Successive Ionization Energies</vt:lpstr>
      <vt:lpstr>Ionization Energy Trends</vt:lpstr>
      <vt:lpstr>Ionization Energy Trends</vt:lpstr>
      <vt:lpstr>Its Your Turn!</vt:lpstr>
      <vt:lpstr>Electron Affinity</vt:lpstr>
      <vt:lpstr>Electron Affinity Trends</vt:lpstr>
      <vt:lpstr>Electron Affinity Trends</vt:lpstr>
      <vt:lpstr>Electronegativity</vt:lpstr>
      <vt:lpstr>Electronegativity Trends</vt:lpstr>
      <vt:lpstr>Electronegativity Trends</vt:lpstr>
      <vt:lpstr>Electronegativity Trends</vt:lpstr>
      <vt:lpstr>Outcome Sentences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Inquiry:  10-31-2011</dc:title>
  <dc:creator>Owner</dc:creator>
  <cp:lastModifiedBy>Liane Smith</cp:lastModifiedBy>
  <cp:revision>43</cp:revision>
  <dcterms:created xsi:type="dcterms:W3CDTF">2011-10-30T11:30:25Z</dcterms:created>
  <dcterms:modified xsi:type="dcterms:W3CDTF">2015-09-08T22:20:32Z</dcterms:modified>
</cp:coreProperties>
</file>