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70" r:id="rId3"/>
    <p:sldId id="259" r:id="rId4"/>
    <p:sldId id="260" r:id="rId5"/>
    <p:sldId id="261" r:id="rId6"/>
    <p:sldId id="266" r:id="rId7"/>
    <p:sldId id="268" r:id="rId8"/>
    <p:sldId id="269" r:id="rId9"/>
    <p:sldId id="265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DA09388-8145-49BD-B6DB-391D353B7C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91832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00063" y="3581400"/>
            <a:ext cx="8153400" cy="1371600"/>
          </a:xfrm>
        </p:spPr>
        <p:txBody>
          <a:bodyPr/>
          <a:lstStyle>
            <a:lvl1pPr algn="ctr"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00063" y="4953000"/>
            <a:ext cx="8153400" cy="990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44FEB7-1AD5-46FA-834F-6BE9CFF487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10AE06-6F29-40E7-8B69-D87B76B777D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774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3700" y="152400"/>
            <a:ext cx="21717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8600" y="152400"/>
            <a:ext cx="63627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97982F-10ED-4414-965A-7E7ABD7C4B6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85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04A40D-399F-43AF-971B-3DCAD56F28B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462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09AE3D-BBFB-4AC7-A098-E5C3CD6CAD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2350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2672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89A27A-AEBA-427C-9E9D-E267A15AD9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170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0416BA-C882-4F57-83E4-F7AD89FF70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2719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2EFDE0-24C8-4C36-AA3F-EC19B54C0A6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86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6A1FF-6B38-497A-BD2C-820AC265B08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501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D212AD-3E77-4897-80DB-EA84B740B5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86781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ED3D9-507A-434A-B5BD-3D3C8FC7C20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422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938338" y="152400"/>
            <a:ext cx="6934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8600" y="1676400"/>
            <a:ext cx="8686800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62C4D74-2AFB-42A3-90E8-BEE3A2A3C09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152400"/>
            <a:ext cx="6738938" cy="1143000"/>
          </a:xfrm>
        </p:spPr>
        <p:txBody>
          <a:bodyPr/>
          <a:lstStyle/>
          <a:p>
            <a:r>
              <a:rPr lang="en-US" sz="3200" b="1" u="sng" dirty="0" smtClean="0"/>
              <a:t>Chemistry Journal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676400"/>
            <a:ext cx="8686800" cy="487680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dirty="0" smtClean="0"/>
              <a:t>Using the periodic table, determine the number of protons and electrons in a chlorine atom.</a:t>
            </a:r>
          </a:p>
          <a:p>
            <a:endParaRPr lang="en-US" sz="1000" dirty="0" smtClean="0"/>
          </a:p>
          <a:p>
            <a:pPr marL="0" indent="0">
              <a:buNone/>
            </a:pPr>
            <a:r>
              <a:rPr lang="en-US" dirty="0" smtClean="0"/>
              <a:t>2.  Provide the electron configuration notation for chlorine.</a:t>
            </a:r>
          </a:p>
          <a:p>
            <a:endParaRPr lang="en-US" sz="1000" dirty="0"/>
          </a:p>
          <a:p>
            <a:pPr marL="457200" indent="-457200">
              <a:buAutoNum type="arabicPeriod" startAt="3"/>
            </a:pPr>
            <a:r>
              <a:rPr lang="en-US" dirty="0" smtClean="0"/>
              <a:t>Identify which group and period chlorine is located on the periodic table.</a:t>
            </a:r>
          </a:p>
          <a:p>
            <a:endParaRPr lang="en-US" sz="1000" dirty="0" smtClean="0"/>
          </a:p>
          <a:p>
            <a:pPr marL="457200" indent="-457200">
              <a:buAutoNum type="arabicPeriod" startAt="4"/>
            </a:pPr>
            <a:r>
              <a:rPr lang="en-US" dirty="0" smtClean="0"/>
              <a:t>Is chlorine considered a metal, nonmetal, or metalloid?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Explain your choice.</a:t>
            </a:r>
          </a:p>
          <a:p>
            <a:pPr marL="0" indent="0">
              <a:buNone/>
            </a:pPr>
            <a:endParaRPr lang="en-US" sz="1000" dirty="0"/>
          </a:p>
          <a:p>
            <a:pPr marL="0" indent="0">
              <a:buNone/>
            </a:pPr>
            <a:r>
              <a:rPr lang="en-US" dirty="0" smtClean="0"/>
              <a:t>5.  Name two other elements that would have similar chemical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properties as chlorine.  Explain your choices.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3053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86538" cy="1143000"/>
          </a:xfrm>
        </p:spPr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Changes in the Periodic Table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76400"/>
            <a:ext cx="8001000" cy="4800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/>
              <a:t>There have been significant changes to the periodic table since Mendeleev created his chart.</a:t>
            </a:r>
          </a:p>
          <a:p>
            <a:pPr>
              <a:defRPr/>
            </a:pPr>
            <a:endParaRPr lang="en-US" sz="1200" b="1" dirty="0" smtClean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Noble Gases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elements that make up group 18.  Include He, Ne, </a:t>
            </a:r>
            <a:r>
              <a:rPr lang="en-US" sz="2800" b="1" dirty="0" err="1" smtClean="0"/>
              <a:t>Ar</a:t>
            </a:r>
            <a:r>
              <a:rPr lang="en-US" sz="2800" b="1" dirty="0" smtClean="0"/>
              <a:t>, Kr, </a:t>
            </a:r>
            <a:r>
              <a:rPr lang="en-US" sz="2800" b="1" dirty="0" err="1" smtClean="0"/>
              <a:t>Xe</a:t>
            </a:r>
            <a:r>
              <a:rPr lang="en-US" sz="2800" b="1" dirty="0" smtClean="0"/>
              <a:t>, and </a:t>
            </a:r>
            <a:r>
              <a:rPr lang="en-US" sz="2800" b="1" dirty="0" err="1" smtClean="0"/>
              <a:t>Rn</a:t>
            </a:r>
            <a:r>
              <a:rPr lang="en-US" sz="2800" b="1" dirty="0" smtClean="0"/>
              <a:t>.</a:t>
            </a:r>
          </a:p>
          <a:p>
            <a:pPr marL="514350" indent="-514350">
              <a:buFont typeface="+mj-lt"/>
              <a:buAutoNum type="alphaLcParenR"/>
              <a:defRPr/>
            </a:pPr>
            <a:endParaRPr lang="en-US" sz="1200" b="1" dirty="0" smtClean="0"/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Extremely </a:t>
            </a:r>
            <a:r>
              <a:rPr lang="en-US" sz="2800" b="1" dirty="0" err="1" smtClean="0"/>
              <a:t>unreactive</a:t>
            </a:r>
            <a:r>
              <a:rPr lang="en-US" sz="2800" b="1" dirty="0" smtClean="0"/>
              <a:t> gases. </a:t>
            </a:r>
          </a:p>
          <a:p>
            <a:pPr marL="1314450" lvl="2" indent="-514350">
              <a:buFont typeface="Wingdings" pitchFamily="2" charset="2"/>
              <a:buChar char="Ø"/>
              <a:defRPr/>
            </a:pPr>
            <a:r>
              <a:rPr lang="en-US" sz="2800" b="1" dirty="0" smtClean="0"/>
              <a:t>Very stable elements that will not combine with other atoms in nature.</a:t>
            </a:r>
          </a:p>
          <a:p>
            <a:pPr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8952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9800" y="152400"/>
            <a:ext cx="6662738" cy="1143000"/>
          </a:xfrm>
        </p:spPr>
        <p:txBody>
          <a:bodyPr/>
          <a:lstStyle/>
          <a:p>
            <a:r>
              <a:rPr lang="en-US" b="1" dirty="0">
                <a:solidFill>
                  <a:srgbClr val="FF0000"/>
                </a:solidFill>
              </a:rPr>
              <a:t>Changes in the Periodic 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(b)</a:t>
            </a:r>
            <a:r>
              <a:rPr lang="en-US" sz="2400" dirty="0" smtClean="0">
                <a:solidFill>
                  <a:srgbClr val="FF0000"/>
                </a:solidFill>
              </a:rPr>
              <a:t>  </a:t>
            </a:r>
            <a:r>
              <a:rPr lang="en-US" sz="2800" b="1" u="sng" dirty="0" smtClean="0">
                <a:solidFill>
                  <a:srgbClr val="FF0000"/>
                </a:solidFill>
              </a:rPr>
              <a:t>Lanthanide series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smtClean="0"/>
              <a:t>– elements 58-71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sz="2400" b="1" dirty="0" smtClean="0"/>
              <a:t>Also called rare earth elements since they are hard to identify and separate.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endParaRPr lang="en-US" sz="1000" b="1" dirty="0" smtClean="0"/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sz="2400" b="1" dirty="0" smtClean="0"/>
              <a:t>These elements are part of period 6.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marL="514350" indent="-514350">
              <a:buFont typeface="Wingdings" pitchFamily="2" charset="2"/>
              <a:buAutoNum type="alphaLcParenBoth" startAt="3"/>
              <a:defRPr/>
            </a:pPr>
            <a:r>
              <a:rPr lang="en-US" sz="2800" b="1" u="sng" dirty="0" smtClean="0">
                <a:solidFill>
                  <a:srgbClr val="FF0000"/>
                </a:solidFill>
              </a:rPr>
              <a:t>Actinide series</a:t>
            </a:r>
            <a:r>
              <a:rPr lang="en-US" sz="2800" b="1" dirty="0" smtClean="0"/>
              <a:t> – elements 90-103</a:t>
            </a:r>
          </a:p>
          <a:p>
            <a:pPr marL="514350" indent="-514350">
              <a:buFont typeface="Wingdings" pitchFamily="2" charset="2"/>
              <a:buNone/>
              <a:defRPr/>
            </a:pPr>
            <a:endParaRPr lang="en-US" sz="1200" b="1" dirty="0" smtClean="0"/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sz="2400" b="1" dirty="0" smtClean="0"/>
              <a:t>Most are synthetic and all are radioactive.</a:t>
            </a:r>
          </a:p>
          <a:p>
            <a:pPr marL="914400" lvl="1" indent="-514350">
              <a:buFont typeface="Wingdings" pitchFamily="2" charset="2"/>
              <a:buChar char="Ø"/>
              <a:defRPr/>
            </a:pPr>
            <a:endParaRPr lang="en-US" sz="1000" b="1" dirty="0" smtClean="0"/>
          </a:p>
          <a:p>
            <a:pPr marL="914400" lvl="1" indent="-514350">
              <a:buFont typeface="Wingdings" pitchFamily="2" charset="2"/>
              <a:buChar char="Ø"/>
              <a:defRPr/>
            </a:pPr>
            <a:r>
              <a:rPr lang="en-US" sz="2400" b="1" dirty="0" smtClean="0"/>
              <a:t>These elements are part of period 7.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524893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Properties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Physical Property-Characteristic that can be observed or measured without changing the identity of a substance.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Ex.— Melting Point, Boiling Point, Color, Smell, </a:t>
            </a:r>
            <a:r>
              <a:rPr lang="en-US" dirty="0" smtClean="0"/>
              <a:t>Density, 		Hardness</a:t>
            </a:r>
            <a:endParaRPr lang="en-US" dirty="0" smtClean="0"/>
          </a:p>
          <a:p>
            <a:r>
              <a:rPr lang="en-US" dirty="0" smtClean="0"/>
              <a:t>Chemical Property-relates to a substance’s ability to undergo changes that transform it into different substances.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Ex.</a:t>
            </a:r>
            <a:r>
              <a:rPr lang="en-US" dirty="0"/>
              <a:t> —</a:t>
            </a:r>
            <a:r>
              <a:rPr lang="en-US" dirty="0" smtClean="0"/>
              <a:t> The ability to burn, rust, tarnish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0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600" b="1" dirty="0" smtClean="0">
                <a:solidFill>
                  <a:srgbClr val="FF0000"/>
                </a:solidFill>
              </a:rPr>
              <a:t>History of the Periodic Table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51054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Russian chemist Dmitri Mendeleev (1869) wanted to organize known elements by properties.</a:t>
            </a:r>
          </a:p>
          <a:p>
            <a:pPr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2800" b="1" dirty="0" smtClean="0"/>
          </a:p>
          <a:p>
            <a:pPr marL="514350" indent="-514350">
              <a:defRPr/>
            </a:pPr>
            <a:endParaRPr lang="en-US" sz="1000" b="1" dirty="0" smtClean="0"/>
          </a:p>
          <a:p>
            <a:pPr marL="514350" indent="-514350">
              <a:defRPr/>
            </a:pPr>
            <a:r>
              <a:rPr lang="en-US" b="1" dirty="0" smtClean="0"/>
              <a:t>When he arranged elements by increasing </a:t>
            </a:r>
            <a:r>
              <a:rPr lang="en-US" b="1" u="sng" dirty="0" smtClean="0">
                <a:solidFill>
                  <a:srgbClr val="FF0000"/>
                </a:solidFill>
              </a:rPr>
              <a:t>atomic weights</a:t>
            </a:r>
            <a:r>
              <a:rPr lang="en-US" b="1" dirty="0" smtClean="0"/>
              <a:t>, he noticed that similar elements occurred at regular intervals.</a:t>
            </a:r>
          </a:p>
          <a:p>
            <a:pPr marL="514350" indent="-514350">
              <a:defRPr/>
            </a:pPr>
            <a:endParaRPr lang="en-US" sz="2800" dirty="0" smtClean="0"/>
          </a:p>
          <a:p>
            <a:pPr marL="514350" indent="-514350"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100" name="Picture 3" descr="mendelev.gi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514600"/>
            <a:ext cx="41148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30925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152400"/>
            <a:ext cx="63579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Mendeleev’s Periodic Table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86800" cy="44958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He called his chart the “</a:t>
            </a:r>
            <a:r>
              <a:rPr lang="en-US" b="1" dirty="0" smtClean="0">
                <a:solidFill>
                  <a:srgbClr val="FF0000"/>
                </a:solidFill>
              </a:rPr>
              <a:t>periodic</a:t>
            </a:r>
            <a:r>
              <a:rPr lang="en-US" b="1" dirty="0" smtClean="0"/>
              <a:t>” table.</a:t>
            </a:r>
          </a:p>
          <a:p>
            <a:pPr>
              <a:defRPr/>
            </a:pPr>
            <a:endParaRPr lang="en-US" dirty="0" smtClean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4099" name="Picture 3" descr="23573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438400"/>
            <a:ext cx="64770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4486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152400"/>
            <a:ext cx="6586538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Mendeleev’s Periodic Table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In order for similar elements to line up, Mendeleev left gaps in his chart.</a:t>
            </a:r>
          </a:p>
          <a:p>
            <a:pPr>
              <a:defRPr/>
            </a:pPr>
            <a:endParaRPr lang="en-US" sz="1200" b="1" dirty="0" smtClean="0"/>
          </a:p>
          <a:p>
            <a:pPr>
              <a:defRPr/>
            </a:pPr>
            <a:r>
              <a:rPr lang="en-US" b="1" dirty="0" smtClean="0"/>
              <a:t>Mendeleev stated these were undiscovered elements.  He made predictions about these undiscovered elements based on the other elements in the same row.</a:t>
            </a:r>
          </a:p>
          <a:p>
            <a:pPr>
              <a:defRPr/>
            </a:pPr>
            <a:endParaRPr lang="en-US" sz="1200" b="1" dirty="0" smtClean="0"/>
          </a:p>
          <a:p>
            <a:pPr>
              <a:defRPr/>
            </a:pPr>
            <a:r>
              <a:rPr lang="en-US" b="1" dirty="0" smtClean="0"/>
              <a:t>By 1886, these elements (scandium, gallium, and germanium) were discovered and their properties closely matched his predictions.</a:t>
            </a:r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2524811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34138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Properties of Some Elements Predicted By Mendeleev</a:t>
            </a:r>
            <a:endParaRPr lang="en-US" sz="3200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8772173"/>
              </p:ext>
            </p:extLst>
          </p:nvPr>
        </p:nvGraphicFramePr>
        <p:xfrm>
          <a:off x="762000" y="1676400"/>
          <a:ext cx="7772400" cy="487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" name="Image" r:id="rId3" imgW="6943977" imgH="5047315" progId="">
                  <p:embed/>
                </p:oleObj>
              </mc:Choice>
              <mc:Fallback>
                <p:oleObj name="Image" r:id="rId3" imgW="6943977" imgH="5047315" progId="">
                  <p:embed/>
                  <p:pic>
                    <p:nvPicPr>
                      <p:cNvPr id="0" name="Picture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676400"/>
                        <a:ext cx="7772400" cy="487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45054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228600"/>
            <a:ext cx="6172200" cy="1066800"/>
          </a:xfrm>
        </p:spPr>
        <p:txBody>
          <a:bodyPr/>
          <a:lstStyle/>
          <a:p>
            <a:pPr>
              <a:defRPr/>
            </a:pPr>
            <a:r>
              <a:rPr lang="en-US" sz="3200" b="1" dirty="0">
                <a:solidFill>
                  <a:srgbClr val="FF0000"/>
                </a:solidFill>
              </a:rPr>
              <a:t>Mendeleev has Unresolved Issues</a:t>
            </a:r>
            <a:endParaRPr lang="en-US" sz="32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0"/>
            <a:ext cx="7543800" cy="4800600"/>
          </a:xfrm>
        </p:spPr>
        <p:txBody>
          <a:bodyPr/>
          <a:lstStyle/>
          <a:p>
            <a:pPr>
              <a:defRPr/>
            </a:pPr>
            <a:r>
              <a:rPr lang="en-US" b="1" dirty="0" smtClean="0"/>
              <a:t>With the discovery of Mendeleev’s predicted elements, most chemists were persuaded to accept his table. </a:t>
            </a:r>
            <a:r>
              <a:rPr lang="en-US" b="1" u="sng" dirty="0" smtClean="0"/>
              <a:t>However</a:t>
            </a:r>
            <a:r>
              <a:rPr lang="en-US" b="1" dirty="0" smtClean="0"/>
              <a:t>, there were two issues unresolved by his table.</a:t>
            </a:r>
          </a:p>
          <a:p>
            <a:pPr>
              <a:defRPr/>
            </a:pPr>
            <a:endParaRPr lang="en-US" sz="1000" b="1" dirty="0" smtClean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b="1" dirty="0"/>
              <a:t>What caused elements to have similar properties? </a:t>
            </a:r>
            <a:endParaRPr lang="en-US" b="1" dirty="0" smtClean="0"/>
          </a:p>
          <a:p>
            <a:pPr marL="514350" indent="-514350">
              <a:buFont typeface="+mj-lt"/>
              <a:buAutoNum type="alphaLcParenR"/>
              <a:defRPr/>
            </a:pPr>
            <a:endParaRPr lang="en-US" sz="1200" b="1" dirty="0" smtClean="0"/>
          </a:p>
          <a:p>
            <a:pPr marL="514350" indent="-514350">
              <a:buFont typeface="+mj-lt"/>
              <a:buAutoNum type="alphaLcParenR"/>
              <a:defRPr/>
            </a:pPr>
            <a:r>
              <a:rPr lang="en-US" b="1" dirty="0" smtClean="0"/>
              <a:t>Why were there certain cases when a heaver element had to be placed in front of a light element so properties would line up? (</a:t>
            </a:r>
            <a:r>
              <a:rPr lang="en-US" b="1" dirty="0" err="1" smtClean="0"/>
              <a:t>Te</a:t>
            </a:r>
            <a:r>
              <a:rPr lang="en-US" b="1" dirty="0" smtClean="0"/>
              <a:t> and I) </a:t>
            </a:r>
            <a:endParaRPr lang="en-US" b="1" dirty="0"/>
          </a:p>
          <a:p>
            <a:pPr marL="514350" indent="-514350">
              <a:buFont typeface="+mj-lt"/>
              <a:buAutoNum type="alphaLcParenR"/>
              <a:defRPr/>
            </a:pPr>
            <a:endParaRPr lang="en-US" dirty="0" smtClean="0"/>
          </a:p>
          <a:p>
            <a:pPr marL="514350" indent="-514350">
              <a:buFont typeface="+mj-lt"/>
              <a:buAutoNum type="alphaLcParenR"/>
              <a:defRPr/>
            </a:pPr>
            <a:endParaRPr lang="en-US" sz="1000" dirty="0" smtClean="0"/>
          </a:p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830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 smtClean="0">
                <a:solidFill>
                  <a:srgbClr val="FF0000"/>
                </a:solidFill>
              </a:rPr>
              <a:t>   Moseley and the Periodic Table</a:t>
            </a:r>
            <a:endParaRPr lang="en-US" sz="32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 smtClean="0"/>
              <a:t>Henry Moseley (1911) – discovered technique to determine nuclear charge of atom.</a:t>
            </a:r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smtClean="0"/>
              <a:t>He called this the </a:t>
            </a:r>
            <a:r>
              <a:rPr lang="en-US" b="1" dirty="0" smtClean="0">
                <a:solidFill>
                  <a:srgbClr val="FF0000"/>
                </a:solidFill>
              </a:rPr>
              <a:t>atomic number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sz="2800" dirty="0" smtClean="0"/>
          </a:p>
          <a:p>
            <a:pPr>
              <a:defRPr/>
            </a:pPr>
            <a:endParaRPr lang="en-US" sz="2800" dirty="0" smtClean="0"/>
          </a:p>
          <a:p>
            <a:pPr>
              <a:buFont typeface="Wingdings" pitchFamily="2" charset="2"/>
              <a:buNone/>
              <a:defRPr/>
            </a:pPr>
            <a:endParaRPr lang="en-US" sz="2800" dirty="0" smtClean="0"/>
          </a:p>
          <a:p>
            <a:pPr>
              <a:defRPr/>
            </a:pPr>
            <a:r>
              <a:rPr lang="en-US" b="1" dirty="0" smtClean="0"/>
              <a:t>Every element had its own unique atomic number.</a:t>
            </a:r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smtClean="0"/>
              <a:t>When Moseley arranged elements by increasing atomic number, the inconsistencies disappeared.</a:t>
            </a:r>
            <a:endParaRPr lang="en-US" b="1" dirty="0"/>
          </a:p>
        </p:txBody>
      </p:sp>
      <p:pic>
        <p:nvPicPr>
          <p:cNvPr id="8195" name="Picture 3" descr="moseley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286000"/>
            <a:ext cx="18288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152400"/>
            <a:ext cx="6434138" cy="1143000"/>
          </a:xfrm>
        </p:spPr>
        <p:txBody>
          <a:bodyPr/>
          <a:lstStyle/>
          <a:p>
            <a:pPr algn="ctr">
              <a:defRPr/>
            </a:pPr>
            <a:r>
              <a:rPr lang="en-US" b="1" dirty="0" smtClean="0">
                <a:solidFill>
                  <a:srgbClr val="FF0000"/>
                </a:solidFill>
              </a:rPr>
              <a:t>Modern Periodic Table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800600"/>
          </a:xfrm>
        </p:spPr>
        <p:txBody>
          <a:bodyPr/>
          <a:lstStyle/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Periodic </a:t>
            </a:r>
            <a:r>
              <a:rPr lang="en-US" b="1" u="sng" dirty="0">
                <a:solidFill>
                  <a:srgbClr val="FF0000"/>
                </a:solidFill>
              </a:rPr>
              <a:t>Law</a:t>
            </a:r>
            <a:r>
              <a:rPr lang="en-US" b="1" dirty="0"/>
              <a:t> – when elements are arranged by increasing </a:t>
            </a:r>
            <a:r>
              <a:rPr lang="en-US" b="1" u="sng" dirty="0">
                <a:solidFill>
                  <a:srgbClr val="FF0000"/>
                </a:solidFill>
              </a:rPr>
              <a:t>atomic numbers</a:t>
            </a:r>
            <a:r>
              <a:rPr lang="en-US" b="1" dirty="0"/>
              <a:t>, elements with similar chemical and physical properties occur at regular </a:t>
            </a:r>
            <a:r>
              <a:rPr lang="en-US" b="1" dirty="0" smtClean="0"/>
              <a:t>intervals.</a:t>
            </a:r>
          </a:p>
          <a:p>
            <a:pPr>
              <a:defRPr/>
            </a:pPr>
            <a:endParaRPr lang="en-US" sz="800" b="1" dirty="0" smtClean="0"/>
          </a:p>
          <a:p>
            <a:pPr>
              <a:defRPr/>
            </a:pPr>
            <a:r>
              <a:rPr lang="en-US" b="1" dirty="0" smtClean="0"/>
              <a:t>Today the periodic table arranges elements by </a:t>
            </a:r>
            <a:r>
              <a:rPr lang="en-US" b="1" u="sng" dirty="0" smtClean="0">
                <a:solidFill>
                  <a:srgbClr val="FF0000"/>
                </a:solidFill>
              </a:rPr>
              <a:t>groups</a:t>
            </a:r>
            <a:r>
              <a:rPr lang="en-US" b="1" dirty="0" smtClean="0"/>
              <a:t> and </a:t>
            </a:r>
            <a:r>
              <a:rPr lang="en-US" b="1" u="sng" dirty="0" smtClean="0">
                <a:solidFill>
                  <a:srgbClr val="FF0000"/>
                </a:solidFill>
              </a:rPr>
              <a:t>periods</a:t>
            </a:r>
            <a:r>
              <a:rPr lang="en-US" b="1" dirty="0" smtClean="0"/>
              <a:t>.</a:t>
            </a:r>
          </a:p>
          <a:p>
            <a:pPr>
              <a:defRPr/>
            </a:pPr>
            <a:endParaRPr lang="en-US" sz="1000" b="1" u="sng" dirty="0" smtClean="0">
              <a:solidFill>
                <a:srgbClr val="FFC000"/>
              </a:solidFill>
            </a:endParaRPr>
          </a:p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Group</a:t>
            </a:r>
            <a:r>
              <a:rPr lang="en-US" b="1" dirty="0" smtClean="0"/>
              <a:t> – vertical column of elements</a:t>
            </a:r>
          </a:p>
          <a:p>
            <a:pPr lvl="1">
              <a:defRPr/>
            </a:pPr>
            <a:r>
              <a:rPr lang="en-US" sz="2400" b="1" dirty="0" smtClean="0"/>
              <a:t>also known as </a:t>
            </a:r>
            <a:r>
              <a:rPr lang="en-US" sz="2400" b="1" dirty="0" smtClean="0">
                <a:solidFill>
                  <a:srgbClr val="FF0000"/>
                </a:solidFill>
              </a:rPr>
              <a:t>families</a:t>
            </a:r>
          </a:p>
          <a:p>
            <a:pPr>
              <a:buFont typeface="Wingdings" pitchFamily="2" charset="2"/>
              <a:buNone/>
              <a:defRPr/>
            </a:pPr>
            <a:endParaRPr lang="en-US" sz="1000" b="1" dirty="0" smtClean="0"/>
          </a:p>
          <a:p>
            <a:pPr>
              <a:defRPr/>
            </a:pPr>
            <a:r>
              <a:rPr lang="en-US" b="1" u="sng" dirty="0" smtClean="0">
                <a:solidFill>
                  <a:srgbClr val="FF0000"/>
                </a:solidFill>
              </a:rPr>
              <a:t>Period</a:t>
            </a:r>
            <a:r>
              <a:rPr lang="en-US" b="1" dirty="0" smtClean="0"/>
              <a:t> – horizontal row of elements</a:t>
            </a:r>
          </a:p>
          <a:p>
            <a:pPr>
              <a:buFont typeface="Wingdings" pitchFamily="2" charset="2"/>
              <a:buNone/>
              <a:defRPr/>
            </a:pPr>
            <a:endParaRPr lang="en-US" b="1" dirty="0" smtClean="0"/>
          </a:p>
          <a:p>
            <a:pPr>
              <a:defRPr/>
            </a:pPr>
            <a:endParaRPr lang="en-US" b="1" dirty="0"/>
          </a:p>
          <a:p>
            <a:pPr>
              <a:buFont typeface="Wingdings" pitchFamily="2" charset="2"/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8026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PPP_SEDUC_PRT_Chemistry_Class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PPP_SEDUC_PRT_Chemistry_Class</Template>
  <TotalTime>315</TotalTime>
  <Words>511</Words>
  <Application>Microsoft Office PowerPoint</Application>
  <PresentationFormat>On-screen Show (4:3)</PresentationFormat>
  <Paragraphs>83</Paragraphs>
  <Slides>11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Wingdings</vt:lpstr>
      <vt:lpstr>PPP_SEDUC_PRT_Chemistry_Class</vt:lpstr>
      <vt:lpstr>Image</vt:lpstr>
      <vt:lpstr>Chemistry Journal</vt:lpstr>
      <vt:lpstr>Properties</vt:lpstr>
      <vt:lpstr>History of the Periodic Table</vt:lpstr>
      <vt:lpstr>Mendeleev’s Periodic Table</vt:lpstr>
      <vt:lpstr>Mendeleev’s Periodic Table</vt:lpstr>
      <vt:lpstr>Properties of Some Elements Predicted By Mendeleev</vt:lpstr>
      <vt:lpstr>Mendeleev has Unresolved Issues</vt:lpstr>
      <vt:lpstr>   Moseley and the Periodic Table</vt:lpstr>
      <vt:lpstr>Modern Periodic Table</vt:lpstr>
      <vt:lpstr>Changes in the Periodic Table</vt:lpstr>
      <vt:lpstr>Changes in the Periodic Table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Daily Inquiry:  10-31-2011</dc:title>
  <dc:creator>Owner</dc:creator>
  <cp:lastModifiedBy>Liane Smith</cp:lastModifiedBy>
  <cp:revision>18</cp:revision>
  <dcterms:created xsi:type="dcterms:W3CDTF">2011-10-30T11:30:25Z</dcterms:created>
  <dcterms:modified xsi:type="dcterms:W3CDTF">2015-09-08T21:36:27Z</dcterms:modified>
</cp:coreProperties>
</file>